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6"/>
  </p:notesMasterIdLst>
  <p:sldIdLst>
    <p:sldId id="377" r:id="rId2"/>
    <p:sldId id="376" r:id="rId3"/>
    <p:sldId id="371" r:id="rId4"/>
    <p:sldId id="372" r:id="rId5"/>
  </p:sldIdLst>
  <p:sldSz cx="9144000" cy="6858000" type="screen4x3"/>
  <p:notesSz cx="6858000" cy="9144000"/>
  <p:defaultTextStyle>
    <a:defPPr>
      <a:defRPr lang="fa-IR"/>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F258D1"/>
    <a:srgbClr val="FFFF00"/>
    <a:srgbClr val="CC00FF"/>
    <a:srgbClr val="FFFF66"/>
    <a:srgbClr val="070CE9"/>
    <a:srgbClr val="66FF33"/>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158"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eaLnBrk="1" hangingPunct="1">
              <a:defRPr sz="1200"/>
            </a:lvl1pPr>
          </a:lstStyle>
          <a:p>
            <a:pPr>
              <a:defRPr/>
            </a:pPr>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eaLnBrk="1" hangingPunct="1">
              <a:defRPr sz="1200"/>
            </a:lvl1pPr>
          </a:lstStyle>
          <a:p>
            <a:pPr>
              <a:defRPr/>
            </a:pPr>
            <a:fld id="{8F02C6DE-E448-4DA7-9704-F92AF2FC2025}" type="datetimeFigureOut">
              <a:rPr lang="fa-IR"/>
              <a:pPr>
                <a:defRPr/>
              </a:pPr>
              <a:t>1443/06/01</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fa-IR"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eaLnBrk="1" hangingPunct="1">
              <a:defRPr sz="1200"/>
            </a:lvl1pPr>
          </a:lstStyle>
          <a:p>
            <a:pPr>
              <a:defRPr/>
            </a:pPr>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fld id="{D2A7246A-AA63-49E1-A039-339B794386F7}" type="slidenum">
              <a:rPr lang="fa-IR" altLang="en-US"/>
              <a:pPr>
                <a:defRPr/>
              </a:pPr>
              <a:t>‹#›</a:t>
            </a:fld>
            <a:endParaRPr lang="fa-IR" altLang="en-US"/>
          </a:p>
        </p:txBody>
      </p:sp>
    </p:spTree>
    <p:extLst>
      <p:ext uri="{BB962C8B-B14F-4D97-AF65-F5344CB8AC3E}">
        <p14:creationId xmlns:p14="http://schemas.microsoft.com/office/powerpoint/2010/main" val="2530447504"/>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4"/>
          <p:cNvSpPr>
            <a:spLocks/>
          </p:cNvSpPr>
          <p:nvPr/>
        </p:nvSpPr>
        <p:spPr bwMode="auto">
          <a:xfrm>
            <a:off x="285750" y="2803525"/>
            <a:ext cx="1588" cy="3035300"/>
          </a:xfrm>
          <a:custGeom>
            <a:avLst/>
            <a:gdLst>
              <a:gd name="T0" fmla="*/ 0 w 1588"/>
              <a:gd name="T1" fmla="*/ 0 h 1912"/>
              <a:gd name="T2" fmla="*/ 0 w 1588"/>
              <a:gd name="T3" fmla="*/ 9525 h 1912"/>
              <a:gd name="T4" fmla="*/ 0 w 1588"/>
              <a:gd name="T5" fmla="*/ 9525 h 1912"/>
              <a:gd name="T6" fmla="*/ 0 w 1588"/>
              <a:gd name="T7" fmla="*/ 95250 h 1912"/>
              <a:gd name="T8" fmla="*/ 0 w 1588"/>
              <a:gd name="T9" fmla="*/ 3035300 h 1912"/>
              <a:gd name="T10" fmla="*/ 0 w 1588"/>
              <a:gd name="T11" fmla="*/ 3035300 h 1912"/>
              <a:gd name="T12" fmla="*/ 0 w 1588"/>
              <a:gd name="T13" fmla="*/ 0 h 1912"/>
              <a:gd name="T14" fmla="*/ 0 w 1588"/>
              <a:gd name="T15" fmla="*/ 0 h 191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88" h="1912">
                <a:moveTo>
                  <a:pt x="0" y="0"/>
                </a:moveTo>
                <a:lnTo>
                  <a:pt x="0" y="6"/>
                </a:lnTo>
                <a:lnTo>
                  <a:pt x="0" y="60"/>
                </a:lnTo>
                <a:lnTo>
                  <a:pt x="0" y="1912"/>
                </a:lnTo>
                <a:lnTo>
                  <a:pt x="0" y="0"/>
                </a:lnTo>
                <a:close/>
              </a:path>
            </a:pathLst>
          </a:custGeom>
          <a:solidFill>
            <a:srgbClr val="6BBA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2"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r>
              <a:rPr lang="en-US"/>
              <a:t>Click to edit Master title style</a:t>
            </a:r>
          </a:p>
        </p:txBody>
      </p:sp>
      <p:sp>
        <p:nvSpPr>
          <p:cNvPr id="5123"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5" name="Rectangle 5"/>
          <p:cNvSpPr>
            <a:spLocks noGrp="1" noChangeArrowheads="1"/>
          </p:cNvSpPr>
          <p:nvPr>
            <p:ph type="ftr" sz="quarter" idx="10"/>
          </p:nvPr>
        </p:nvSpPr>
        <p:spPr/>
        <p:txBody>
          <a:bodyPr/>
          <a:lstStyle>
            <a:lvl1pPr>
              <a:defRPr/>
            </a:lvl1pPr>
          </a:lstStyle>
          <a:p>
            <a:pPr>
              <a:defRPr/>
            </a:pPr>
            <a:endParaRPr lang="en-US"/>
          </a:p>
        </p:txBody>
      </p:sp>
      <p:sp>
        <p:nvSpPr>
          <p:cNvPr id="6" name="Rectangle 6"/>
          <p:cNvSpPr>
            <a:spLocks noGrp="1" noChangeArrowheads="1"/>
          </p:cNvSpPr>
          <p:nvPr>
            <p:ph type="sldNum" sz="quarter" idx="11"/>
          </p:nvPr>
        </p:nvSpPr>
        <p:spPr/>
        <p:txBody>
          <a:bodyPr/>
          <a:lstStyle>
            <a:lvl1pPr>
              <a:defRPr smtClean="0"/>
            </a:lvl1pPr>
          </a:lstStyle>
          <a:p>
            <a:pPr>
              <a:defRPr/>
            </a:pPr>
            <a:fld id="{0CA3A9E0-D3AA-4DF2-ADD5-F9ACA2DFA88F}" type="slidenum">
              <a:rPr lang="ar-SA" altLang="en-US"/>
              <a:pPr>
                <a:defRPr/>
              </a:pPr>
              <a:t>‹#›</a:t>
            </a:fld>
            <a:endParaRPr lang="en-US" altLang="en-US"/>
          </a:p>
        </p:txBody>
      </p:sp>
      <p:sp>
        <p:nvSpPr>
          <p:cNvPr id="7" name="Rectangle 7"/>
          <p:cNvSpPr>
            <a:spLocks noGrp="1" noChangeArrowheads="1"/>
          </p:cNvSpPr>
          <p:nvPr>
            <p:ph type="dt"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3941022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784354-3965-4A6E-B0AA-1468D9A36F05}" type="slidenum">
              <a:rPr lang="ar-SA" altLang="en-US"/>
              <a:pPr>
                <a:defRPr/>
              </a:pPr>
              <a:t>‹#›</a:t>
            </a:fld>
            <a:endParaRPr lang="en-US" altLang="en-US"/>
          </a:p>
        </p:txBody>
      </p:sp>
    </p:spTree>
    <p:extLst>
      <p:ext uri="{BB962C8B-B14F-4D97-AF65-F5344CB8AC3E}">
        <p14:creationId xmlns:p14="http://schemas.microsoft.com/office/powerpoint/2010/main" val="3415799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92100"/>
            <a:ext cx="2057400" cy="5727700"/>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92100"/>
            <a:ext cx="6019800" cy="5727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6624810-89D1-43BB-93CB-F9735641AFF9}" type="slidenum">
              <a:rPr lang="ar-SA" altLang="en-US"/>
              <a:pPr>
                <a:defRPr/>
              </a:pPr>
              <a:t>‹#›</a:t>
            </a:fld>
            <a:endParaRPr lang="en-US" altLang="en-US"/>
          </a:p>
        </p:txBody>
      </p:sp>
    </p:spTree>
    <p:extLst>
      <p:ext uri="{BB962C8B-B14F-4D97-AF65-F5344CB8AC3E}">
        <p14:creationId xmlns:p14="http://schemas.microsoft.com/office/powerpoint/2010/main" val="3917734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F6007EF-5BB7-45B8-AE5A-BC2BD8272271}" type="slidenum">
              <a:rPr lang="ar-SA" altLang="en-US"/>
              <a:pPr>
                <a:defRPr/>
              </a:pPr>
              <a:t>‹#›</a:t>
            </a:fld>
            <a:endParaRPr lang="en-US" altLang="en-US"/>
          </a:p>
        </p:txBody>
      </p:sp>
    </p:spTree>
    <p:extLst>
      <p:ext uri="{BB962C8B-B14F-4D97-AF65-F5344CB8AC3E}">
        <p14:creationId xmlns:p14="http://schemas.microsoft.com/office/powerpoint/2010/main" val="711247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3DFDA35-A9BC-4BA5-AA0E-FA715C397049}" type="slidenum">
              <a:rPr lang="ar-SA" altLang="en-US"/>
              <a:pPr>
                <a:defRPr/>
              </a:pPr>
              <a:t>‹#›</a:t>
            </a:fld>
            <a:endParaRPr lang="en-US" altLang="en-US"/>
          </a:p>
        </p:txBody>
      </p:sp>
    </p:spTree>
    <p:extLst>
      <p:ext uri="{BB962C8B-B14F-4D97-AF65-F5344CB8AC3E}">
        <p14:creationId xmlns:p14="http://schemas.microsoft.com/office/powerpoint/2010/main" val="1790843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1BD6711-20F3-4153-B030-0999F9E164F9}" type="slidenum">
              <a:rPr lang="ar-SA" altLang="en-US"/>
              <a:pPr>
                <a:defRPr/>
              </a:pPr>
              <a:t>‹#›</a:t>
            </a:fld>
            <a:endParaRPr lang="en-US" altLang="en-US"/>
          </a:p>
        </p:txBody>
      </p:sp>
    </p:spTree>
    <p:extLst>
      <p:ext uri="{BB962C8B-B14F-4D97-AF65-F5344CB8AC3E}">
        <p14:creationId xmlns:p14="http://schemas.microsoft.com/office/powerpoint/2010/main" val="1904389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691367D-4004-4EF8-B0AA-7EB31E0E94EB}" type="slidenum">
              <a:rPr lang="ar-SA" altLang="en-US"/>
              <a:pPr>
                <a:defRPr/>
              </a:pPr>
              <a:t>‹#›</a:t>
            </a:fld>
            <a:endParaRPr lang="en-US" altLang="en-US"/>
          </a:p>
        </p:txBody>
      </p:sp>
    </p:spTree>
    <p:extLst>
      <p:ext uri="{BB962C8B-B14F-4D97-AF65-F5344CB8AC3E}">
        <p14:creationId xmlns:p14="http://schemas.microsoft.com/office/powerpoint/2010/main" val="2372427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7BC18A0-FF41-4CDB-9953-E987FB152E41}" type="slidenum">
              <a:rPr lang="ar-SA" altLang="en-US"/>
              <a:pPr>
                <a:defRPr/>
              </a:pPr>
              <a:t>‹#›</a:t>
            </a:fld>
            <a:endParaRPr lang="en-US" altLang="en-US"/>
          </a:p>
        </p:txBody>
      </p:sp>
    </p:spTree>
    <p:extLst>
      <p:ext uri="{BB962C8B-B14F-4D97-AF65-F5344CB8AC3E}">
        <p14:creationId xmlns:p14="http://schemas.microsoft.com/office/powerpoint/2010/main" val="3376430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97A91D6-3B90-4A99-9AF1-3AE34CD8FA79}" type="slidenum">
              <a:rPr lang="ar-SA" altLang="en-US"/>
              <a:pPr>
                <a:defRPr/>
              </a:pPr>
              <a:t>‹#›</a:t>
            </a:fld>
            <a:endParaRPr lang="en-US" altLang="en-US"/>
          </a:p>
        </p:txBody>
      </p:sp>
    </p:spTree>
    <p:extLst>
      <p:ext uri="{BB962C8B-B14F-4D97-AF65-F5344CB8AC3E}">
        <p14:creationId xmlns:p14="http://schemas.microsoft.com/office/powerpoint/2010/main" val="1471637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24DD86B-C9FD-4E3E-A3EF-69BE0A2FC62F}" type="slidenum">
              <a:rPr lang="ar-SA" altLang="en-US"/>
              <a:pPr>
                <a:defRPr/>
              </a:pPr>
              <a:t>‹#›</a:t>
            </a:fld>
            <a:endParaRPr lang="en-US" altLang="en-US"/>
          </a:p>
        </p:txBody>
      </p:sp>
    </p:spTree>
    <p:extLst>
      <p:ext uri="{BB962C8B-B14F-4D97-AF65-F5344CB8AC3E}">
        <p14:creationId xmlns:p14="http://schemas.microsoft.com/office/powerpoint/2010/main" val="1787025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028C430-87CF-4AE8-8930-D6A074AF3EA9}" type="slidenum">
              <a:rPr lang="ar-SA" altLang="en-US"/>
              <a:pPr>
                <a:defRPr/>
              </a:pPr>
              <a:t>‹#›</a:t>
            </a:fld>
            <a:endParaRPr lang="en-US" altLang="en-US"/>
          </a:p>
        </p:txBody>
      </p:sp>
    </p:spTree>
    <p:extLst>
      <p:ext uri="{BB962C8B-B14F-4D97-AF65-F5344CB8AC3E}">
        <p14:creationId xmlns:p14="http://schemas.microsoft.com/office/powerpoint/2010/main" val="1977837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92100"/>
            <a:ext cx="8229600" cy="13843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457200" y="19050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pitchFamily="34" charset="0"/>
              </a:defRPr>
            </a:lvl1pPr>
          </a:lstStyle>
          <a:p>
            <a:pPr>
              <a:defRPr/>
            </a:pPr>
            <a:endParaRPr lang="en-US"/>
          </a:p>
        </p:txBody>
      </p:sp>
      <p:sp>
        <p:nvSpPr>
          <p:cNvPr id="410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pitchFamily="34" charset="0"/>
              </a:defRPr>
            </a:lvl1pPr>
          </a:lstStyle>
          <a:p>
            <a:pPr>
              <a:defRPr/>
            </a:pPr>
            <a:endParaRPr lang="en-US"/>
          </a:p>
        </p:txBody>
      </p:sp>
      <p:sp>
        <p:nvSpPr>
          <p:cNvPr id="410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smtClean="0">
                <a:effectLst>
                  <a:outerShdw blurRad="38100" dist="38100" dir="2700000" algn="tl">
                    <a:srgbClr val="000000"/>
                  </a:outerShdw>
                </a:effectLst>
                <a:latin typeface="Arial" panose="020B0604020202020204" pitchFamily="34" charset="0"/>
              </a:defRPr>
            </a:lvl1pPr>
          </a:lstStyle>
          <a:p>
            <a:pPr>
              <a:defRPr/>
            </a:pPr>
            <a:fld id="{CC47113E-C551-49B7-B7E9-6645473C16BD}" type="slidenum">
              <a:rPr lang="ar-SA"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887" r:id="rId1"/>
    <p:sldLayoutId id="2147483877" r:id="rId2"/>
    <p:sldLayoutId id="2147483878" r:id="rId3"/>
    <p:sldLayoutId id="2147483879" r:id="rId4"/>
    <p:sldLayoutId id="2147483880" r:id="rId5"/>
    <p:sldLayoutId id="2147483881" r:id="rId6"/>
    <p:sldLayoutId id="2147483882" r:id="rId7"/>
    <p:sldLayoutId id="2147483883" r:id="rId8"/>
    <p:sldLayoutId id="2147483884" r:id="rId9"/>
    <p:sldLayoutId id="2147483885" r:id="rId10"/>
    <p:sldLayoutId id="2147483886" r:id="rId11"/>
  </p:sldLayoutIdLst>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9pPr>
    </p:titleStyle>
    <p:bodyStyle>
      <a:lvl1pPr marL="342900" indent="-342900" algn="l" rtl="0" eaLnBrk="0" fontAlgn="base" hangingPunct="0">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Font typeface="Tahoma" panose="020B0604030504040204" pitchFamily="34" charset="0"/>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Font typeface="Tahoma" panose="020B0604030504040204" pitchFamily="34" charset="0"/>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709" name="Picture 5" descr="H:\aks2\یخچال.jpg"/>
          <p:cNvPicPr>
            <a:picLocks noChangeAspect="1" noChangeArrowheads="1"/>
          </p:cNvPicPr>
          <p:nvPr/>
        </p:nvPicPr>
        <p:blipFill>
          <a:blip r:embed="rId2"/>
          <a:srcRect/>
          <a:stretch>
            <a:fillRect/>
          </a:stretch>
        </p:blipFill>
        <p:spPr bwMode="auto">
          <a:xfrm>
            <a:off x="5786446" y="3286116"/>
            <a:ext cx="2976570" cy="357188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2710" name="Picture 6" descr="H:\aks2\یخچال2.jpg"/>
          <p:cNvPicPr>
            <a:picLocks noChangeAspect="1" noChangeArrowheads="1"/>
          </p:cNvPicPr>
          <p:nvPr/>
        </p:nvPicPr>
        <p:blipFill>
          <a:blip r:embed="rId3"/>
          <a:srcRect/>
          <a:stretch>
            <a:fillRect/>
          </a:stretch>
        </p:blipFill>
        <p:spPr bwMode="auto">
          <a:xfrm>
            <a:off x="214282" y="285728"/>
            <a:ext cx="5143536" cy="336112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5300" name="TextBox 8"/>
          <p:cNvSpPr txBox="1">
            <a:spLocks noChangeArrowheads="1"/>
          </p:cNvSpPr>
          <p:nvPr/>
        </p:nvSpPr>
        <p:spPr bwMode="auto">
          <a:xfrm>
            <a:off x="357188" y="4071938"/>
            <a:ext cx="4929187"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120000"/>
              <a:buChar char="•"/>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Font typeface="Tahoma" panose="020B0604030504040204" pitchFamily="34" charset="0"/>
              <a:buChar char="–"/>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hlink"/>
              </a:buClr>
              <a:buSzPct val="120000"/>
              <a:buChar char="•"/>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Font typeface="Tahoma" panose="020B0604030504040204" pitchFamily="34" charset="0"/>
              <a:buChar char="–"/>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hlink"/>
              </a:buClr>
              <a:buSzPct val="80000"/>
              <a:buFont typeface="Wingdings" panose="05000000000000000000" pitchFamily="2" charset="2"/>
              <a:buChar char="v"/>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cs typeface="Arial" panose="020B0604020202020204" pitchFamily="34" charset="0"/>
              </a:defRPr>
            </a:lvl9pPr>
          </a:lstStyle>
          <a:p>
            <a:pPr algn="just" eaLnBrk="1" hangingPunct="1">
              <a:spcBef>
                <a:spcPct val="0"/>
              </a:spcBef>
              <a:buClrTx/>
              <a:buSzTx/>
              <a:buFontTx/>
              <a:buNone/>
            </a:pPr>
            <a:r>
              <a:rPr lang="ar-SA" altLang="en-US" sz="2000" b="1">
                <a:solidFill>
                  <a:srgbClr val="FFFF00"/>
                </a:solidFill>
              </a:rPr>
              <a:t>یخچال: این بناها سازه های ساده ی خشت</a:t>
            </a:r>
            <a:r>
              <a:rPr lang="fa-IR" altLang="en-US" sz="2000" b="1">
                <a:solidFill>
                  <a:srgbClr val="FFFF00"/>
                </a:solidFill>
              </a:rPr>
              <a:t>ی </a:t>
            </a:r>
            <a:r>
              <a:rPr lang="ar-SA" altLang="en-US" sz="2000" b="1">
                <a:solidFill>
                  <a:srgbClr val="FFFF00"/>
                </a:solidFill>
              </a:rPr>
              <a:t>هستند که در دو فاصله ی کوتاه از سال فعال بوده اند. یکی چله ی تابستان و دیگری چله ی زمستان. در زمستان برای انبار کردن یخ و در تابستان </a:t>
            </a:r>
            <a:r>
              <a:rPr lang="fa-IR" altLang="en-US" sz="2000" b="1">
                <a:solidFill>
                  <a:srgbClr val="FFFF00"/>
                </a:solidFill>
              </a:rPr>
              <a:t>برای مصرف ان </a:t>
            </a:r>
            <a:r>
              <a:rPr lang="ar-SA" altLang="en-US" sz="2000" b="1">
                <a:solidFill>
                  <a:srgbClr val="FFFF00"/>
                </a:solidFill>
              </a:rPr>
              <a:t>بوده </a:t>
            </a:r>
            <a:r>
              <a:rPr lang="fa-IR" altLang="en-US" sz="2000" b="1">
                <a:solidFill>
                  <a:srgbClr val="FFFF00"/>
                </a:solidFill>
              </a:rPr>
              <a:t>است</a:t>
            </a:r>
            <a:r>
              <a:rPr lang="ar-SA" altLang="en-US" sz="2000" b="1">
                <a:solidFill>
                  <a:srgbClr val="FFFF00"/>
                </a:solidFill>
              </a:rPr>
              <a:t>.</a:t>
            </a:r>
            <a:endParaRPr lang="fa-IR" altLang="en-US" sz="2000" b="1">
              <a:solidFill>
                <a:srgbClr val="FFFF00"/>
              </a:solidFill>
            </a:endParaRPr>
          </a:p>
        </p:txBody>
      </p:sp>
    </p:spTree>
  </p:cSld>
  <p:clrMapOvr>
    <a:masterClrMapping/>
  </p:clrMapOvr>
  <p:transition>
    <p:blinds/>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stretch>
            <a:fillRect/>
          </a:stretch>
        </p:blipFill>
        <p:spPr>
          <a:xfrm>
            <a:off x="214282" y="142852"/>
            <a:ext cx="4895850" cy="31813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Rectangle 4"/>
          <p:cNvSpPr/>
          <p:nvPr/>
        </p:nvSpPr>
        <p:spPr>
          <a:xfrm>
            <a:off x="5214938" y="1857375"/>
            <a:ext cx="3714750" cy="1016000"/>
          </a:xfrm>
          <a:prstGeom prst="rect">
            <a:avLst/>
          </a:prstGeom>
        </p:spPr>
        <p:txBody>
          <a:bodyPr>
            <a:spAutoFit/>
          </a:bodyPr>
          <a:lstStyle/>
          <a:p>
            <a:pPr algn="just" eaLnBrk="1" hangingPunct="1">
              <a:defRPr/>
            </a:pPr>
            <a:r>
              <a:rPr lang="ar-SA" sz="2000" b="1" dirty="0">
                <a:solidFill>
                  <a:srgbClr val="FFFF00"/>
                </a:solidFill>
                <a:effectLst>
                  <a:outerShdw blurRad="38100" dist="38100" dir="2700000" algn="tl">
                    <a:srgbClr val="000000">
                      <a:alpha val="43137"/>
                    </a:srgbClr>
                  </a:outerShdw>
                </a:effectLst>
              </a:rPr>
              <a:t>حمام گنجعلی خان در كرمان، اوج هنر و یکی از شاهکارهای معماری دوران صفویه به شمار می‌رود</a:t>
            </a:r>
            <a:r>
              <a:rPr lang="en-US" sz="2000" b="1" dirty="0">
                <a:solidFill>
                  <a:srgbClr val="FFFF00"/>
                </a:solidFill>
                <a:effectLst>
                  <a:outerShdw blurRad="38100" dist="38100" dir="2700000" algn="tl">
                    <a:srgbClr val="000000">
                      <a:alpha val="43137"/>
                    </a:srgbClr>
                  </a:outerShdw>
                </a:effectLst>
              </a:rPr>
              <a:t>.</a:t>
            </a:r>
            <a:endParaRPr lang="fa-IR" sz="2000" b="1" dirty="0">
              <a:solidFill>
                <a:srgbClr val="FFFF00"/>
              </a:solidFill>
              <a:effectLst>
                <a:outerShdw blurRad="38100" dist="38100" dir="2700000" algn="tl">
                  <a:srgbClr val="000000">
                    <a:alpha val="43137"/>
                  </a:srgbClr>
                </a:outerShdw>
              </a:effectLst>
            </a:endParaRPr>
          </a:p>
        </p:txBody>
      </p:sp>
      <p:sp>
        <p:nvSpPr>
          <p:cNvPr id="6" name="Rectangle 5"/>
          <p:cNvSpPr/>
          <p:nvPr/>
        </p:nvSpPr>
        <p:spPr>
          <a:xfrm>
            <a:off x="0" y="4357688"/>
            <a:ext cx="4572000" cy="1631950"/>
          </a:xfrm>
          <a:prstGeom prst="rect">
            <a:avLst/>
          </a:prstGeom>
        </p:spPr>
        <p:txBody>
          <a:bodyPr>
            <a:spAutoFit/>
          </a:bodyPr>
          <a:lstStyle/>
          <a:p>
            <a:pPr algn="just" eaLnBrk="1" hangingPunct="1">
              <a:defRPr/>
            </a:pPr>
            <a:r>
              <a:rPr lang="ar-SA" sz="2000" b="1" dirty="0">
                <a:solidFill>
                  <a:srgbClr val="FFFF00"/>
                </a:solidFill>
                <a:effectLst>
                  <a:outerShdw blurRad="38100" dist="38100" dir="2700000" algn="tl">
                    <a:srgbClr val="000000">
                      <a:alpha val="43137"/>
                    </a:srgbClr>
                  </a:outerShdw>
                </a:effectLst>
              </a:rPr>
              <a:t>گرمخانه، محل اصلی استحمام بوده است که از قسمت‌های حاکم‌نشین، خزینه و نظافت</a:t>
            </a:r>
            <a:r>
              <a:rPr lang="fa-IR" sz="2000" b="1" dirty="0">
                <a:solidFill>
                  <a:srgbClr val="FFFF00"/>
                </a:solidFill>
                <a:effectLst>
                  <a:outerShdw blurRad="38100" dist="38100" dir="2700000" algn="tl">
                    <a:srgbClr val="000000">
                      <a:alpha val="43137"/>
                    </a:srgbClr>
                  </a:outerShdw>
                </a:effectLst>
              </a:rPr>
              <a:t> </a:t>
            </a:r>
            <a:r>
              <a:rPr lang="ar-SA" sz="2000" b="1" dirty="0">
                <a:solidFill>
                  <a:srgbClr val="FFFF00"/>
                </a:solidFill>
                <a:effectLst>
                  <a:outerShdw blurRad="38100" dist="38100" dir="2700000" algn="tl">
                    <a:srgbClr val="000000">
                      <a:alpha val="43137"/>
                    </a:srgbClr>
                  </a:outerShdw>
                </a:effectLst>
              </a:rPr>
              <a:t>خانه و چاله حوض یا حوض گود تشکیل شده است. چاله حوض از یک حوض آب با طاقی شبیه خیمه تشکیل شده که هشت ستون حمام زیبایی آن را دو چندان کرده است</a:t>
            </a:r>
            <a:endParaRPr lang="fa-IR" sz="2000" b="1" dirty="0">
              <a:solidFill>
                <a:srgbClr val="FFFF00"/>
              </a:solidFill>
              <a:effectLst>
                <a:outerShdw blurRad="38100" dist="38100" dir="2700000" algn="tl">
                  <a:srgbClr val="000000">
                    <a:alpha val="43137"/>
                  </a:srgbClr>
                </a:outerShdw>
              </a:effectLst>
            </a:endParaRPr>
          </a:p>
        </p:txBody>
      </p:sp>
      <p:pic>
        <p:nvPicPr>
          <p:cNvPr id="7" name="Picture 6"/>
          <p:cNvPicPr/>
          <p:nvPr/>
        </p:nvPicPr>
        <p:blipFill>
          <a:blip r:embed="rId3"/>
          <a:stretch>
            <a:fillRect/>
          </a:stretch>
        </p:blipFill>
        <p:spPr>
          <a:xfrm>
            <a:off x="4643438" y="3500438"/>
            <a:ext cx="4500562" cy="314327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8" name="Rectangle 7"/>
          <p:cNvSpPr/>
          <p:nvPr/>
        </p:nvSpPr>
        <p:spPr>
          <a:xfrm>
            <a:off x="5857875" y="428625"/>
            <a:ext cx="2955925" cy="461963"/>
          </a:xfrm>
          <a:prstGeom prst="rect">
            <a:avLst/>
          </a:prstGeom>
        </p:spPr>
        <p:txBody>
          <a:bodyPr wrap="none">
            <a:spAutoFit/>
          </a:bodyPr>
          <a:lstStyle/>
          <a:p>
            <a:pPr eaLnBrk="1" hangingPunct="1">
              <a:defRPr/>
            </a:pPr>
            <a:r>
              <a:rPr lang="ar-SA" sz="2400" b="1" dirty="0">
                <a:solidFill>
                  <a:srgbClr val="FF0000"/>
                </a:solidFill>
                <a:effectLst>
                  <a:outerShdw blurRad="38100" dist="38100" dir="2700000" algn="tl">
                    <a:srgbClr val="000000">
                      <a:alpha val="43137"/>
                    </a:srgbClr>
                  </a:outerShdw>
                </a:effectLst>
              </a:rPr>
              <a:t>حمام گنجعلی خان در كرمان</a:t>
            </a:r>
            <a:endParaRPr lang="fa-IR" sz="2400" dirty="0">
              <a:solidFill>
                <a:srgbClr val="FF0000"/>
              </a:solidFill>
            </a:endParaRPr>
          </a:p>
        </p:txBody>
      </p:sp>
    </p:spTree>
  </p:cSld>
  <p:clrMapOvr>
    <a:masterClrMapping/>
  </p:clrMapOvr>
  <p:transition spd="med">
    <p:randomBa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571625" y="4286250"/>
          <a:ext cx="6096000" cy="1017588"/>
        </p:xfrm>
        <a:graphic>
          <a:graphicData uri="http://schemas.openxmlformats.org/drawingml/2006/table">
            <a:tbl>
              <a:tblPr/>
              <a:tblGrid>
                <a:gridCol w="6096000">
                  <a:extLst>
                    <a:ext uri="{9D8B030D-6E8A-4147-A177-3AD203B41FA5}">
                      <a16:colId xmlns="" xmlns:a16="http://schemas.microsoft.com/office/drawing/2014/main" val="20000"/>
                    </a:ext>
                  </a:extLst>
                </a:gridCol>
              </a:tblGrid>
              <a:tr h="1017588">
                <a:tc>
                  <a:txBody>
                    <a:bodyPr/>
                    <a:lstStyle/>
                    <a:p>
                      <a:pPr algn="r" rtl="1">
                        <a:lnSpc>
                          <a:spcPct val="115000"/>
                        </a:lnSpc>
                        <a:spcAft>
                          <a:spcPts val="1000"/>
                        </a:spcAft>
                      </a:pPr>
                      <a:endParaRPr lang="fa-IR" sz="1100" dirty="0" smtClean="0">
                        <a:latin typeface="Calibri"/>
                        <a:ea typeface="Calibri"/>
                        <a:cs typeface="Times New Roman"/>
                      </a:endParaRPr>
                    </a:p>
                    <a:p>
                      <a:pPr algn="r" rtl="1">
                        <a:lnSpc>
                          <a:spcPct val="115000"/>
                        </a:lnSpc>
                        <a:spcAft>
                          <a:spcPts val="1000"/>
                        </a:spcAft>
                      </a:pPr>
                      <a:endParaRPr lang="en-US" sz="1100" dirty="0">
                        <a:latin typeface="Calibri"/>
                        <a:ea typeface="Calibri"/>
                        <a:cs typeface="Times New Roman"/>
                      </a:endParaRPr>
                    </a:p>
                  </a:txBody>
                  <a:tcPr marL="28575" marR="28575" marT="0" marB="0">
                    <a:lnL>
                      <a:noFill/>
                    </a:lnL>
                    <a:lnR>
                      <a:noFill/>
                    </a:lnR>
                    <a:lnT>
                      <a:noFill/>
                    </a:lnT>
                    <a:lnB>
                      <a:noFill/>
                    </a:lnB>
                  </a:tcPr>
                </a:tc>
                <a:extLst>
                  <a:ext uri="{0D108BD9-81ED-4DB2-BD59-A6C34878D82A}">
                    <a16:rowId xmlns="" xmlns:a16="http://schemas.microsoft.com/office/drawing/2014/main" val="10000"/>
                  </a:ext>
                </a:extLst>
              </a:tr>
            </a:tbl>
          </a:graphicData>
        </a:graphic>
      </p:graphicFrame>
      <p:pic>
        <p:nvPicPr>
          <p:cNvPr id="56326" name="Picture 6" descr="H:\aks2\7.jpg"/>
          <p:cNvPicPr>
            <a:picLocks noChangeAspect="1" noChangeArrowheads="1"/>
          </p:cNvPicPr>
          <p:nvPr/>
        </p:nvPicPr>
        <p:blipFill>
          <a:blip r:embed="rId2"/>
          <a:srcRect/>
          <a:stretch>
            <a:fillRect/>
          </a:stretch>
        </p:blipFill>
        <p:spPr bwMode="auto">
          <a:xfrm>
            <a:off x="0" y="-1"/>
            <a:ext cx="4214810" cy="3357563"/>
          </a:xfrm>
          <a:prstGeom prst="rect">
            <a:avLst/>
          </a:prstGeom>
          <a:ln>
            <a:noFill/>
          </a:ln>
          <a:effectLst>
            <a:softEdge rad="112500"/>
          </a:effectLst>
        </p:spPr>
      </p:pic>
      <p:sp>
        <p:nvSpPr>
          <p:cNvPr id="6" name="TextBox 5"/>
          <p:cNvSpPr txBox="1"/>
          <p:nvPr/>
        </p:nvSpPr>
        <p:spPr>
          <a:xfrm>
            <a:off x="4500563" y="928688"/>
            <a:ext cx="4643437" cy="3478212"/>
          </a:xfrm>
          <a:prstGeom prst="rect">
            <a:avLst/>
          </a:prstGeom>
          <a:noFill/>
        </p:spPr>
        <p:txBody>
          <a:bodyPr rtlCol="1">
            <a:spAutoFit/>
          </a:bodyPr>
          <a:lstStyle/>
          <a:p>
            <a:pPr algn="just" eaLnBrk="1" hangingPunct="1">
              <a:defRPr/>
            </a:pPr>
            <a:r>
              <a:rPr lang="ar-SA" sz="2000" b="1" dirty="0">
                <a:solidFill>
                  <a:srgbClr val="FFFF00"/>
                </a:solidFill>
                <a:effectLst>
                  <a:outerShdw blurRad="38100" dist="38100" dir="2700000" algn="tl">
                    <a:srgbClr val="000000">
                      <a:alpha val="43137"/>
                    </a:srgbClr>
                  </a:outerShdw>
                </a:effectLst>
              </a:rPr>
              <a:t>، از خصوصیات بارزموزه اب توجه به ضرورت و اهمیت حضور آب در زندگی امروزی و حیات بشر و استفاده از آب در اشکال مختلف، از طریق ایجاد آبنماها، بازی با آب و مسیرهای کنار آب نشان داده شده است. ترکیب آب و نور در شب، استفاده از آب در کف سازی ها، تلفیق چمن و مصالح سنگی و تنوع استفاده از آنها در نقاط مختلف، تجهیز مناسب فضاهای نشستن، تعریف فضای ورودی به وسیله آب نما،همگی از جمله عواملی است که ذهن استفاده کننده از فضا را آماده روبرو شدن با این موضوع حیاتی و تامل در آن می کند.</a:t>
            </a:r>
            <a:endParaRPr lang="fa-IR" sz="2000" b="1" dirty="0">
              <a:solidFill>
                <a:srgbClr val="FFFF00"/>
              </a:solidFill>
              <a:effectLst>
                <a:outerShdw blurRad="38100" dist="38100" dir="2700000" algn="tl">
                  <a:srgbClr val="000000">
                    <a:alpha val="43137"/>
                  </a:srgbClr>
                </a:outerShdw>
              </a:effectLst>
            </a:endParaRPr>
          </a:p>
        </p:txBody>
      </p:sp>
      <p:pic>
        <p:nvPicPr>
          <p:cNvPr id="56327" name="Picture 7" descr="H:\aks2\20100913120441468_554251_orig.jpg"/>
          <p:cNvPicPr>
            <a:picLocks noChangeAspect="1" noChangeArrowheads="1"/>
          </p:cNvPicPr>
          <p:nvPr/>
        </p:nvPicPr>
        <p:blipFill>
          <a:blip r:embed="rId3"/>
          <a:srcRect/>
          <a:stretch>
            <a:fillRect/>
          </a:stretch>
        </p:blipFill>
        <p:spPr bwMode="auto">
          <a:xfrm>
            <a:off x="0" y="3643314"/>
            <a:ext cx="4214810" cy="321468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8375" name="Rectangle 7"/>
          <p:cNvSpPr>
            <a:spLocks noChangeArrowheads="1"/>
          </p:cNvSpPr>
          <p:nvPr/>
        </p:nvSpPr>
        <p:spPr bwMode="auto">
          <a:xfrm>
            <a:off x="4643438" y="0"/>
            <a:ext cx="471487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120000"/>
              <a:buChar char="•"/>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Font typeface="Tahoma" panose="020B0604030504040204" pitchFamily="34" charset="0"/>
              <a:buChar char="–"/>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hlink"/>
              </a:buClr>
              <a:buSzPct val="120000"/>
              <a:buChar char="•"/>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Font typeface="Tahoma" panose="020B0604030504040204" pitchFamily="34" charset="0"/>
              <a:buChar char="–"/>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hlink"/>
              </a:buClr>
              <a:buSzPct val="80000"/>
              <a:buFont typeface="Wingdings" panose="05000000000000000000" pitchFamily="2" charset="2"/>
              <a:buChar char="v"/>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cs typeface="Arial" panose="020B0604020202020204" pitchFamily="34" charset="0"/>
              </a:defRPr>
            </a:lvl9pPr>
          </a:lstStyle>
          <a:p>
            <a:pPr eaLnBrk="1" hangingPunct="1">
              <a:spcBef>
                <a:spcPct val="0"/>
              </a:spcBef>
              <a:buClrTx/>
              <a:buSzTx/>
              <a:buFontTx/>
              <a:buNone/>
            </a:pPr>
            <a:r>
              <a:rPr lang="ar-SA" altLang="en-US" sz="2000" b="1">
                <a:solidFill>
                  <a:srgbClr val="FF0000"/>
                </a:solidFill>
              </a:rPr>
              <a:t>باغ موزه آب به وسعت 8256 متر مربع در ناحیه شمال شهر تهران و در باغی در خیابان یخچال قرار دارد احداث شده است</a:t>
            </a:r>
            <a:endParaRPr lang="fa-IR" altLang="en-US" sz="2000" b="1">
              <a:solidFill>
                <a:srgbClr val="FF0000"/>
              </a:solidFill>
            </a:endParaRPr>
          </a:p>
        </p:txBody>
      </p:sp>
      <p:pic>
        <p:nvPicPr>
          <p:cNvPr id="56328" name="Picture 8" descr="H:\aks2\20100913120442609_n00070600-r-b-003.jpg"/>
          <p:cNvPicPr>
            <a:picLocks noChangeAspect="1" noChangeArrowheads="1"/>
          </p:cNvPicPr>
          <p:nvPr/>
        </p:nvPicPr>
        <p:blipFill>
          <a:blip r:embed="rId4"/>
          <a:srcRect/>
          <a:stretch>
            <a:fillRect/>
          </a:stretch>
        </p:blipFill>
        <p:spPr bwMode="auto">
          <a:xfrm>
            <a:off x="5000628" y="4429132"/>
            <a:ext cx="4143372" cy="2428868"/>
          </a:xfrm>
          <a:prstGeom prst="rect">
            <a:avLst/>
          </a:prstGeom>
          <a:ln>
            <a:noFill/>
          </a:ln>
          <a:effectLst>
            <a:softEdge rad="112500"/>
          </a:effectLst>
        </p:spPr>
      </p:pic>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8" name="Picture 4" descr="H:\aks2\2010091312044146_4_8804140372_l600.jpg"/>
          <p:cNvPicPr>
            <a:picLocks noChangeAspect="1" noChangeArrowheads="1"/>
          </p:cNvPicPr>
          <p:nvPr/>
        </p:nvPicPr>
        <p:blipFill>
          <a:blip r:embed="rId2"/>
          <a:srcRect/>
          <a:stretch>
            <a:fillRect/>
          </a:stretch>
        </p:blipFill>
        <p:spPr bwMode="auto">
          <a:xfrm>
            <a:off x="5214942" y="0"/>
            <a:ext cx="3929058" cy="3286104"/>
          </a:xfrm>
          <a:prstGeom prst="rect">
            <a:avLst/>
          </a:prstGeom>
          <a:ln>
            <a:noFill/>
          </a:ln>
          <a:effectLst>
            <a:softEdge rad="112500"/>
          </a:effectLst>
        </p:spPr>
      </p:pic>
      <p:sp>
        <p:nvSpPr>
          <p:cNvPr id="5" name="Rectangle 4"/>
          <p:cNvSpPr/>
          <p:nvPr/>
        </p:nvSpPr>
        <p:spPr>
          <a:xfrm>
            <a:off x="214313" y="214313"/>
            <a:ext cx="4364037" cy="400050"/>
          </a:xfrm>
          <a:prstGeom prst="rect">
            <a:avLst/>
          </a:prstGeom>
        </p:spPr>
        <p:txBody>
          <a:bodyPr>
            <a:spAutoFit/>
          </a:bodyPr>
          <a:lstStyle/>
          <a:p>
            <a:pPr eaLnBrk="1" hangingPunct="1">
              <a:defRPr/>
            </a:pPr>
            <a:r>
              <a:rPr lang="ar-SA" sz="2000" b="1" dirty="0">
                <a:solidFill>
                  <a:srgbClr val="FFFF00"/>
                </a:solidFill>
                <a:effectLst>
                  <a:outerShdw blurRad="38100" dist="38100" dir="2700000" algn="tl">
                    <a:srgbClr val="000000">
                      <a:alpha val="43137"/>
                    </a:srgbClr>
                  </a:outerShdw>
                </a:effectLst>
              </a:rPr>
              <a:t>در کل فضایی نامانوس و بدون هویت ایرانی است</a:t>
            </a:r>
            <a:endParaRPr lang="fa-IR" sz="2000" b="1" dirty="0">
              <a:solidFill>
                <a:srgbClr val="FFFF00"/>
              </a:solidFill>
              <a:effectLst>
                <a:outerShdw blurRad="38100" dist="38100" dir="2700000" algn="tl">
                  <a:srgbClr val="000000">
                    <a:alpha val="43137"/>
                  </a:srgbClr>
                </a:outerShdw>
              </a:effectLst>
            </a:endParaRPr>
          </a:p>
        </p:txBody>
      </p:sp>
      <p:sp>
        <p:nvSpPr>
          <p:cNvPr id="6" name="TextBox 5"/>
          <p:cNvSpPr txBox="1"/>
          <p:nvPr/>
        </p:nvSpPr>
        <p:spPr>
          <a:xfrm>
            <a:off x="4286250" y="214313"/>
            <a:ext cx="1428750" cy="400050"/>
          </a:xfrm>
          <a:prstGeom prst="rect">
            <a:avLst/>
          </a:prstGeom>
          <a:noFill/>
        </p:spPr>
        <p:txBody>
          <a:bodyPr rtlCol="1">
            <a:spAutoFit/>
          </a:bodyPr>
          <a:lstStyle/>
          <a:p>
            <a:pPr eaLnBrk="1" hangingPunct="1">
              <a:defRPr/>
            </a:pPr>
            <a:r>
              <a:rPr lang="en-US" sz="2000" b="1" dirty="0">
                <a:solidFill>
                  <a:srgbClr val="FFFF00"/>
                </a:solidFill>
                <a:effectLst>
                  <a:outerShdw blurRad="38100" dist="38100" dir="2700000" algn="tl">
                    <a:srgbClr val="000000">
                      <a:alpha val="43137"/>
                    </a:srgbClr>
                  </a:outerShdw>
                </a:effectLst>
              </a:rPr>
              <a:t> </a:t>
            </a:r>
            <a:r>
              <a:rPr lang="fa-IR" sz="2000" b="1" dirty="0">
                <a:solidFill>
                  <a:srgbClr val="FFFF00"/>
                </a:solidFill>
                <a:effectLst>
                  <a:outerShdw blurRad="38100" dist="38100" dir="2700000" algn="tl">
                    <a:srgbClr val="000000">
                      <a:alpha val="43137"/>
                    </a:srgbClr>
                  </a:outerShdw>
                </a:effectLst>
              </a:rPr>
              <a:t>این موزه</a:t>
            </a:r>
            <a:endParaRPr lang="fa-IR" b="1" dirty="0">
              <a:solidFill>
                <a:srgbClr val="FFFF00"/>
              </a:solidFill>
              <a:effectLst>
                <a:outerShdw blurRad="38100" dist="38100" dir="2700000" algn="tl">
                  <a:srgbClr val="000000">
                    <a:alpha val="43137"/>
                  </a:srgbClr>
                </a:outerShdw>
              </a:effectLst>
            </a:endParaRPr>
          </a:p>
        </p:txBody>
      </p:sp>
      <p:sp>
        <p:nvSpPr>
          <p:cNvPr id="7" name="Rectangle 6"/>
          <p:cNvSpPr/>
          <p:nvPr/>
        </p:nvSpPr>
        <p:spPr>
          <a:xfrm>
            <a:off x="5643563" y="4071938"/>
            <a:ext cx="3500437" cy="1631950"/>
          </a:xfrm>
          <a:prstGeom prst="rect">
            <a:avLst/>
          </a:prstGeom>
        </p:spPr>
        <p:txBody>
          <a:bodyPr>
            <a:spAutoFit/>
          </a:bodyPr>
          <a:lstStyle/>
          <a:p>
            <a:pPr algn="just" eaLnBrk="1" hangingPunct="1">
              <a:defRPr/>
            </a:pPr>
            <a:r>
              <a:rPr lang="ar-SA" sz="2000" b="1" dirty="0">
                <a:solidFill>
                  <a:srgbClr val="FFFF00"/>
                </a:solidFill>
                <a:effectLst>
                  <a:outerShdw blurRad="38100" dist="38100" dir="2700000" algn="tl">
                    <a:srgbClr val="000000">
                      <a:alpha val="43137"/>
                    </a:srgbClr>
                  </a:outerShdw>
                </a:effectLst>
              </a:rPr>
              <a:t>آبشار, کانال آب،حوض های متعدد در ابعاد متفاوت و فواره و برکه</a:t>
            </a:r>
            <a:r>
              <a:rPr lang="fa-IR" sz="2000" b="1" dirty="0">
                <a:solidFill>
                  <a:srgbClr val="FFFF00"/>
                </a:solidFill>
                <a:effectLst>
                  <a:outerShdw blurRad="38100" dist="38100" dir="2700000" algn="tl">
                    <a:srgbClr val="000000">
                      <a:alpha val="43137"/>
                    </a:srgbClr>
                  </a:outerShdw>
                </a:effectLst>
              </a:rPr>
              <a:t> ها</a:t>
            </a:r>
            <a:r>
              <a:rPr lang="ar-SA" sz="2000" b="1" dirty="0">
                <a:solidFill>
                  <a:srgbClr val="FFFF00"/>
                </a:solidFill>
                <a:effectLst>
                  <a:outerShdw blurRad="38100" dist="38100" dir="2700000" algn="tl">
                    <a:srgbClr val="000000">
                      <a:alpha val="43137"/>
                    </a:srgbClr>
                  </a:outerShdw>
                </a:effectLst>
              </a:rPr>
              <a:t> هر کدام گلچینی از آبنماهای موجود در باغ های متفاوت هستند. از حوض حیاط ایرانی تا آبنمای پارک سیتروئن و برکه ژاپنی.</a:t>
            </a:r>
            <a:r>
              <a:rPr lang="ar-SA" dirty="0"/>
              <a:t> </a:t>
            </a:r>
            <a:endParaRPr lang="fa-IR" dirty="0"/>
          </a:p>
        </p:txBody>
      </p:sp>
      <p:pic>
        <p:nvPicPr>
          <p:cNvPr id="57349" name="Picture 5" descr="H:\aks2\2.jpg"/>
          <p:cNvPicPr>
            <a:picLocks noChangeAspect="1" noChangeArrowheads="1"/>
          </p:cNvPicPr>
          <p:nvPr/>
        </p:nvPicPr>
        <p:blipFill>
          <a:blip r:embed="rId3"/>
          <a:srcRect/>
          <a:stretch>
            <a:fillRect/>
          </a:stretch>
        </p:blipFill>
        <p:spPr bwMode="auto">
          <a:xfrm>
            <a:off x="0" y="3276600"/>
            <a:ext cx="5572164" cy="3581400"/>
          </a:xfrm>
          <a:prstGeom prst="rect">
            <a:avLst/>
          </a:prstGeom>
          <a:ln>
            <a:noFill/>
          </a:ln>
          <a:effectLst>
            <a:softEdge rad="112500"/>
          </a:effectLst>
        </p:spPr>
      </p:pic>
      <p:sp>
        <p:nvSpPr>
          <p:cNvPr id="9" name="Rectangle 8"/>
          <p:cNvSpPr/>
          <p:nvPr/>
        </p:nvSpPr>
        <p:spPr>
          <a:xfrm>
            <a:off x="0" y="571500"/>
            <a:ext cx="5214938" cy="1323975"/>
          </a:xfrm>
          <a:prstGeom prst="rect">
            <a:avLst/>
          </a:prstGeom>
        </p:spPr>
        <p:txBody>
          <a:bodyPr>
            <a:spAutoFit/>
          </a:bodyPr>
          <a:lstStyle/>
          <a:p>
            <a:pPr algn="just" eaLnBrk="1" hangingPunct="1">
              <a:defRPr/>
            </a:pPr>
            <a:r>
              <a:rPr lang="ar-SA" sz="2000" b="1" dirty="0">
                <a:solidFill>
                  <a:srgbClr val="FFFF00"/>
                </a:solidFill>
                <a:effectLst>
                  <a:outerShdw blurRad="38100" dist="38100" dir="2700000" algn="tl">
                    <a:srgbClr val="000000">
                      <a:alpha val="43137"/>
                    </a:srgbClr>
                  </a:outerShdw>
                </a:effectLst>
              </a:rPr>
              <a:t>طراح به هیچکدام از سبک ها پایبند نبوده و بر اساس سلیقه از هر روش باغسازی تکه ای را به امانت گرفته است</a:t>
            </a:r>
            <a:r>
              <a:rPr lang="en-US" sz="2000" b="1" dirty="0">
                <a:solidFill>
                  <a:srgbClr val="FFFF00"/>
                </a:solidFill>
                <a:effectLst>
                  <a:outerShdw blurRad="38100" dist="38100" dir="2700000" algn="tl">
                    <a:srgbClr val="000000">
                      <a:alpha val="43137"/>
                    </a:srgbClr>
                  </a:outerShdw>
                </a:effectLst>
              </a:rPr>
              <a:t>.</a:t>
            </a:r>
            <a:br>
              <a:rPr lang="en-US" sz="2000" b="1" dirty="0">
                <a:solidFill>
                  <a:srgbClr val="FFFF00"/>
                </a:solidFill>
                <a:effectLst>
                  <a:outerShdw blurRad="38100" dist="38100" dir="2700000" algn="tl">
                    <a:srgbClr val="000000">
                      <a:alpha val="43137"/>
                    </a:srgbClr>
                  </a:outerShdw>
                </a:effectLst>
              </a:rPr>
            </a:br>
            <a:r>
              <a:rPr lang="ar-SA" sz="2000" b="1" dirty="0">
                <a:solidFill>
                  <a:srgbClr val="FFFF00"/>
                </a:solidFill>
                <a:effectLst>
                  <a:outerShdw blurRad="38100" dist="38100" dir="2700000" algn="tl">
                    <a:srgbClr val="000000">
                      <a:alpha val="43137"/>
                    </a:srgbClr>
                  </a:outerShdw>
                </a:effectLst>
              </a:rPr>
              <a:t>در باغ آبنماهای بسیاری وجود دارد که هرکدام داستان مخصوص به خود را دارند</a:t>
            </a:r>
            <a:endParaRPr lang="fa-IR" sz="2000" b="1" dirty="0">
              <a:solidFill>
                <a:srgbClr val="FFFF00"/>
              </a:solidFill>
              <a:effectLst>
                <a:outerShdw blurRad="38100" dist="38100" dir="2700000" algn="tl">
                  <a:srgbClr val="000000">
                    <a:alpha val="43137"/>
                  </a:srgbClr>
                </a:outerShdw>
              </a:effectLst>
            </a:endParaRPr>
          </a:p>
        </p:txBody>
      </p:sp>
    </p:spTree>
  </p:cSld>
  <p:clrMapOvr>
    <a:masterClrMapping/>
  </p:clrMapOvr>
  <p:transition>
    <p:strips dir="ld"/>
  </p:transition>
  <p:timing>
    <p:tnLst>
      <p:par>
        <p:cTn id="1" dur="indefinite" restart="never" nodeType="tmRoot"/>
      </p:par>
    </p:tnLst>
  </p:timing>
</p:sld>
</file>

<file path=ppt/theme/theme1.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a-IR" sz="1800" b="0" i="0" u="none" strike="noStrike" cap="none" normalizeH="0" baseline="0" smtClean="0">
            <a:ln>
              <a:noFill/>
            </a:ln>
            <a:solidFill>
              <a:schemeClr val="tx1"/>
            </a:solidFill>
            <a:effectLst/>
            <a:latin typeface="Tahoma"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a-IR" sz="1800" b="0" i="0" u="none" strike="noStrike" cap="none" normalizeH="0" baseline="0" smtClean="0">
            <a:ln>
              <a:noFill/>
            </a:ln>
            <a:solidFill>
              <a:schemeClr val="tx1"/>
            </a:solidFill>
            <a:effectLst/>
            <a:latin typeface="Tahoma" pitchFamily="34" charset="0"/>
            <a:cs typeface="Arial" pitchFamily="34"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1354</TotalTime>
  <Words>328</Words>
  <Application>Microsoft Office PowerPoint</Application>
  <PresentationFormat>On-screen Show (4:3)</PresentationFormat>
  <Paragraphs>10</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Tahoma</vt:lpstr>
      <vt:lpstr>Times New Roman</vt:lpstr>
      <vt:lpstr>Wingdings</vt:lpstr>
      <vt:lpstr>Ocean</vt:lpstr>
      <vt:lpstr>PowerPoint Presentation</vt:lpstr>
      <vt:lpstr>PowerPoint Presentation</vt:lpstr>
      <vt:lpstr>PowerPoint Presentation</vt:lpstr>
      <vt:lpstr>PowerPoint Presentation</vt:lpstr>
    </vt:vector>
  </TitlesOfParts>
  <Company>Efus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نیایش آب</dc:title>
  <dc:creator>Ehsan Ahmadi</dc:creator>
  <cp:lastModifiedBy>tirdad01</cp:lastModifiedBy>
  <cp:revision>149</cp:revision>
  <dcterms:created xsi:type="dcterms:W3CDTF">2007-02-22T21:00:05Z</dcterms:created>
  <dcterms:modified xsi:type="dcterms:W3CDTF">2022-01-04T14:34:06Z</dcterms:modified>
</cp:coreProperties>
</file>